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Gelasio"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ibhav Gautam" userId="45d0e95f782e3d42" providerId="LiveId" clId="{51AADCC0-5DEA-4CD7-BD50-747819D0F975}"/>
    <pc:docChg chg="custSel modSld">
      <pc:chgData name="Vaibhav Gautam" userId="45d0e95f782e3d42" providerId="LiveId" clId="{51AADCC0-5DEA-4CD7-BD50-747819D0F975}" dt="2025-03-07T05:07:43.382" v="29" actId="6549"/>
      <pc:docMkLst>
        <pc:docMk/>
      </pc:docMkLst>
      <pc:sldChg chg="delSp modSp mod">
        <pc:chgData name="Vaibhav Gautam" userId="45d0e95f782e3d42" providerId="LiveId" clId="{51AADCC0-5DEA-4CD7-BD50-747819D0F975}" dt="2025-03-07T05:07:43.382" v="29" actId="6549"/>
        <pc:sldMkLst>
          <pc:docMk/>
          <pc:sldMk cId="0" sldId="256"/>
        </pc:sldMkLst>
        <pc:spChg chg="del">
          <ac:chgData name="Vaibhav Gautam" userId="45d0e95f782e3d42" providerId="LiveId" clId="{51AADCC0-5DEA-4CD7-BD50-747819D0F975}" dt="2025-03-07T05:07:39.439" v="28" actId="478"/>
          <ac:spMkLst>
            <pc:docMk/>
            <pc:sldMk cId="0" sldId="256"/>
            <ac:spMk id="5" creationId="{00000000-0000-0000-0000-000000000000}"/>
          </ac:spMkLst>
        </pc:spChg>
        <pc:spChg chg="mod">
          <ac:chgData name="Vaibhav Gautam" userId="45d0e95f782e3d42" providerId="LiveId" clId="{51AADCC0-5DEA-4CD7-BD50-747819D0F975}" dt="2025-03-07T05:07:43.382" v="29" actId="6549"/>
          <ac:spMkLst>
            <pc:docMk/>
            <pc:sldMk cId="0" sldId="256"/>
            <ac:spMk id="6" creationId="{00000000-0000-0000-0000-000000000000}"/>
          </ac:spMkLst>
        </pc:spChg>
        <pc:spChg chg="mod">
          <ac:chgData name="Vaibhav Gautam" userId="45d0e95f782e3d42" providerId="LiveId" clId="{51AADCC0-5DEA-4CD7-BD50-747819D0F975}" dt="2025-03-07T05:06:45.843" v="27" actId="20577"/>
          <ac:spMkLst>
            <pc:docMk/>
            <pc:sldMk cId="0" sldId="256"/>
            <ac:spMk id="7"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3869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096095"/>
            <a:ext cx="7556421" cy="1956435"/>
          </a:xfrm>
          <a:prstGeom prst="rect">
            <a:avLst/>
          </a:prstGeom>
          <a:noFill/>
          <a:ln/>
        </p:spPr>
        <p:txBody>
          <a:bodyPr wrap="square" lIns="0" tIns="0" rIns="0" bIns="0" rtlCol="0" anchor="t"/>
          <a:lstStyle/>
          <a:p>
            <a:pPr marL="0" indent="0">
              <a:lnSpc>
                <a:spcPts val="7700"/>
              </a:lnSpc>
              <a:buNone/>
            </a:pPr>
            <a:r>
              <a:rPr lang="en-US" sz="6150" dirty="0">
                <a:solidFill>
                  <a:srgbClr val="D8B6A4"/>
                </a:solidFill>
                <a:latin typeface="Gelasio" pitchFamily="34" charset="0"/>
                <a:ea typeface="Gelasio" pitchFamily="34" charset="-122"/>
                <a:cs typeface="Gelasio" pitchFamily="34" charset="-120"/>
              </a:rPr>
              <a:t>Introduction to Wine Prediction</a:t>
            </a:r>
            <a:endParaRPr lang="en-US" sz="6150" dirty="0"/>
          </a:p>
        </p:txBody>
      </p:sp>
      <p:sp>
        <p:nvSpPr>
          <p:cNvPr id="4" name="Text 1"/>
          <p:cNvSpPr/>
          <p:nvPr/>
        </p:nvSpPr>
        <p:spPr>
          <a:xfrm>
            <a:off x="6280190" y="4392692"/>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C9C2C0"/>
                </a:solidFill>
                <a:latin typeface="Gelasio" pitchFamily="34" charset="0"/>
                <a:ea typeface="Gelasio" pitchFamily="34" charset="-122"/>
                <a:cs typeface="Gelasio" pitchFamily="34" charset="-120"/>
              </a:rPr>
              <a:t>This presentation explores the fascinating world of wine prediction, unveiling the science behind its flavors, the factors that influence them, and the power of machine learning to enhance the tasting experience.</a:t>
            </a:r>
            <a:endParaRPr lang="en-US" sz="1750" dirty="0"/>
          </a:p>
        </p:txBody>
      </p:sp>
      <p:sp>
        <p:nvSpPr>
          <p:cNvPr id="6" name="Text 3"/>
          <p:cNvSpPr/>
          <p:nvPr/>
        </p:nvSpPr>
        <p:spPr>
          <a:xfrm>
            <a:off x="6393775" y="5886093"/>
            <a:ext cx="135612"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Gelasio" pitchFamily="34" charset="0"/>
                <a:ea typeface="Gelasio" pitchFamily="34" charset="-122"/>
                <a:cs typeface="Gelasio" pitchFamily="34" charset="-120"/>
              </a:rPr>
              <a:t>K</a:t>
            </a:r>
            <a:endParaRPr lang="en-US" sz="750" dirty="0"/>
          </a:p>
        </p:txBody>
      </p:sp>
      <p:sp>
        <p:nvSpPr>
          <p:cNvPr id="7" name="Text 4"/>
          <p:cNvSpPr/>
          <p:nvPr/>
        </p:nvSpPr>
        <p:spPr>
          <a:xfrm>
            <a:off x="6756440" y="5736550"/>
            <a:ext cx="2869049" cy="396835"/>
          </a:xfrm>
          <a:prstGeom prst="rect">
            <a:avLst/>
          </a:prstGeom>
          <a:noFill/>
          <a:ln/>
        </p:spPr>
        <p:txBody>
          <a:bodyPr wrap="none" lIns="0" tIns="0" rIns="0" bIns="0" rtlCol="0" anchor="t"/>
          <a:lstStyle/>
          <a:p>
            <a:pPr marL="0" indent="0" algn="l">
              <a:lnSpc>
                <a:spcPts val="3100"/>
              </a:lnSpc>
              <a:buNone/>
            </a:pPr>
            <a:r>
              <a:rPr lang="en-US" sz="2200" b="1" dirty="0">
                <a:solidFill>
                  <a:srgbClr val="C9C2C0"/>
                </a:solidFill>
                <a:latin typeface="Gelasio" pitchFamily="34" charset="0"/>
                <a:ea typeface="Gelasio" pitchFamily="34" charset="-122"/>
                <a:cs typeface="Gelasio" pitchFamily="34" charset="-120"/>
              </a:rPr>
              <a:t>by Vaibhav Gautam</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6965" y="875824"/>
            <a:ext cx="7500938" cy="634365"/>
          </a:xfrm>
          <a:prstGeom prst="rect">
            <a:avLst/>
          </a:prstGeom>
          <a:noFill/>
          <a:ln/>
        </p:spPr>
        <p:txBody>
          <a:bodyPr wrap="none" lIns="0" tIns="0" rIns="0" bIns="0" rtlCol="0" anchor="t"/>
          <a:lstStyle/>
          <a:p>
            <a:pPr marL="0" indent="0">
              <a:lnSpc>
                <a:spcPts val="4950"/>
              </a:lnSpc>
              <a:buNone/>
            </a:pPr>
            <a:r>
              <a:rPr lang="en-US" sz="3950" dirty="0">
                <a:solidFill>
                  <a:srgbClr val="D8B6A4"/>
                </a:solidFill>
                <a:latin typeface="Gelasio" pitchFamily="34" charset="0"/>
                <a:ea typeface="Gelasio" pitchFamily="34" charset="-122"/>
                <a:cs typeface="Gelasio" pitchFamily="34" charset="-120"/>
              </a:rPr>
              <a:t>The Science Behind Wine Tasting</a:t>
            </a:r>
            <a:endParaRPr lang="en-US" sz="3950" dirty="0"/>
          </a:p>
        </p:txBody>
      </p:sp>
      <p:sp>
        <p:nvSpPr>
          <p:cNvPr id="4" name="Shape 1"/>
          <p:cNvSpPr/>
          <p:nvPr/>
        </p:nvSpPr>
        <p:spPr>
          <a:xfrm>
            <a:off x="6489978" y="1814632"/>
            <a:ext cx="22860" cy="5539026"/>
          </a:xfrm>
          <a:prstGeom prst="roundRect">
            <a:avLst>
              <a:gd name="adj" fmla="val 133216"/>
            </a:avLst>
          </a:prstGeom>
          <a:solidFill>
            <a:srgbClr val="504D4C"/>
          </a:solidFill>
          <a:ln/>
        </p:spPr>
      </p:sp>
      <p:sp>
        <p:nvSpPr>
          <p:cNvPr id="5" name="Shape 2"/>
          <p:cNvSpPr/>
          <p:nvPr/>
        </p:nvSpPr>
        <p:spPr>
          <a:xfrm>
            <a:off x="6706910" y="2259925"/>
            <a:ext cx="710565" cy="22860"/>
          </a:xfrm>
          <a:prstGeom prst="roundRect">
            <a:avLst>
              <a:gd name="adj" fmla="val 133216"/>
            </a:avLst>
          </a:prstGeom>
          <a:solidFill>
            <a:srgbClr val="504D4C"/>
          </a:solidFill>
          <a:ln/>
        </p:spPr>
      </p:sp>
      <p:sp>
        <p:nvSpPr>
          <p:cNvPr id="6" name="Shape 3"/>
          <p:cNvSpPr/>
          <p:nvPr/>
        </p:nvSpPr>
        <p:spPr>
          <a:xfrm>
            <a:off x="6273046" y="2042993"/>
            <a:ext cx="456724" cy="456724"/>
          </a:xfrm>
          <a:prstGeom prst="roundRect">
            <a:avLst>
              <a:gd name="adj" fmla="val 6668"/>
            </a:avLst>
          </a:prstGeom>
          <a:solidFill>
            <a:srgbClr val="373433"/>
          </a:solidFill>
          <a:ln/>
        </p:spPr>
      </p:sp>
      <p:sp>
        <p:nvSpPr>
          <p:cNvPr id="7" name="Text 4"/>
          <p:cNvSpPr/>
          <p:nvPr/>
        </p:nvSpPr>
        <p:spPr>
          <a:xfrm>
            <a:off x="6435923" y="2119074"/>
            <a:ext cx="130850" cy="304562"/>
          </a:xfrm>
          <a:prstGeom prst="rect">
            <a:avLst/>
          </a:prstGeom>
          <a:noFill/>
          <a:ln/>
        </p:spPr>
        <p:txBody>
          <a:bodyPr wrap="none" lIns="0" tIns="0" rIns="0" bIns="0" rtlCol="0" anchor="t"/>
          <a:lstStyle/>
          <a:p>
            <a:pPr marL="0" indent="0" algn="ctr">
              <a:lnSpc>
                <a:spcPts val="2350"/>
              </a:lnSpc>
              <a:buNone/>
            </a:pPr>
            <a:r>
              <a:rPr lang="en-US" sz="2350" dirty="0">
                <a:solidFill>
                  <a:srgbClr val="C9C2C0"/>
                </a:solidFill>
                <a:latin typeface="Gelasio" pitchFamily="34" charset="0"/>
                <a:ea typeface="Gelasio" pitchFamily="34" charset="-122"/>
                <a:cs typeface="Gelasio" pitchFamily="34" charset="-120"/>
              </a:rPr>
              <a:t>1</a:t>
            </a:r>
            <a:endParaRPr lang="en-US" sz="2350" dirty="0"/>
          </a:p>
        </p:txBody>
      </p:sp>
      <p:sp>
        <p:nvSpPr>
          <p:cNvPr id="8" name="Text 5"/>
          <p:cNvSpPr/>
          <p:nvPr/>
        </p:nvSpPr>
        <p:spPr>
          <a:xfrm>
            <a:off x="7617976" y="2017633"/>
            <a:ext cx="2537698" cy="317063"/>
          </a:xfrm>
          <a:prstGeom prst="rect">
            <a:avLst/>
          </a:prstGeom>
          <a:noFill/>
          <a:ln/>
        </p:spPr>
        <p:txBody>
          <a:bodyPr wrap="non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Visual Inspection</a:t>
            </a:r>
            <a:endParaRPr lang="en-US" sz="1950" dirty="0"/>
          </a:p>
        </p:txBody>
      </p:sp>
      <p:sp>
        <p:nvSpPr>
          <p:cNvPr id="9" name="Text 6"/>
          <p:cNvSpPr/>
          <p:nvPr/>
        </p:nvSpPr>
        <p:spPr>
          <a:xfrm>
            <a:off x="7617976" y="2456498"/>
            <a:ext cx="6301859" cy="649605"/>
          </a:xfrm>
          <a:prstGeom prst="rect">
            <a:avLst/>
          </a:prstGeom>
          <a:noFill/>
          <a:ln/>
        </p:spPr>
        <p:txBody>
          <a:bodyPr wrap="square" lIns="0" tIns="0" rIns="0" bIns="0" rtlCol="0" anchor="t"/>
          <a:lstStyle/>
          <a:p>
            <a:pPr marL="0" indent="0" algn="l">
              <a:lnSpc>
                <a:spcPts val="2550"/>
              </a:lnSpc>
              <a:buNone/>
            </a:pPr>
            <a:r>
              <a:rPr lang="en-US" sz="1550" dirty="0">
                <a:solidFill>
                  <a:srgbClr val="C9C2C0"/>
                </a:solidFill>
                <a:latin typeface="Gelasio" pitchFamily="34" charset="0"/>
                <a:ea typeface="Gelasio" pitchFamily="34" charset="-122"/>
                <a:cs typeface="Gelasio" pitchFamily="34" charset="-120"/>
              </a:rPr>
              <a:t>Wine's color, clarity, and viscosity are carefully observed to glean initial clues about its age, grape variety, and quality.</a:t>
            </a:r>
            <a:endParaRPr lang="en-US" sz="1550" dirty="0"/>
          </a:p>
        </p:txBody>
      </p:sp>
      <p:sp>
        <p:nvSpPr>
          <p:cNvPr id="10" name="Shape 7"/>
          <p:cNvSpPr/>
          <p:nvPr/>
        </p:nvSpPr>
        <p:spPr>
          <a:xfrm>
            <a:off x="6706910" y="3957399"/>
            <a:ext cx="710565" cy="22860"/>
          </a:xfrm>
          <a:prstGeom prst="roundRect">
            <a:avLst>
              <a:gd name="adj" fmla="val 133216"/>
            </a:avLst>
          </a:prstGeom>
          <a:solidFill>
            <a:srgbClr val="504D4C"/>
          </a:solidFill>
          <a:ln/>
        </p:spPr>
      </p:sp>
      <p:sp>
        <p:nvSpPr>
          <p:cNvPr id="11" name="Shape 8"/>
          <p:cNvSpPr/>
          <p:nvPr/>
        </p:nvSpPr>
        <p:spPr>
          <a:xfrm>
            <a:off x="6273046" y="3740468"/>
            <a:ext cx="456724" cy="456724"/>
          </a:xfrm>
          <a:prstGeom prst="roundRect">
            <a:avLst>
              <a:gd name="adj" fmla="val 6668"/>
            </a:avLst>
          </a:prstGeom>
          <a:solidFill>
            <a:srgbClr val="373433"/>
          </a:solidFill>
          <a:ln/>
        </p:spPr>
      </p:sp>
      <p:sp>
        <p:nvSpPr>
          <p:cNvPr id="12" name="Text 9"/>
          <p:cNvSpPr/>
          <p:nvPr/>
        </p:nvSpPr>
        <p:spPr>
          <a:xfrm>
            <a:off x="6416278" y="3816548"/>
            <a:ext cx="170140" cy="304562"/>
          </a:xfrm>
          <a:prstGeom prst="rect">
            <a:avLst/>
          </a:prstGeom>
          <a:noFill/>
          <a:ln/>
        </p:spPr>
        <p:txBody>
          <a:bodyPr wrap="none" lIns="0" tIns="0" rIns="0" bIns="0" rtlCol="0" anchor="t"/>
          <a:lstStyle/>
          <a:p>
            <a:pPr marL="0" indent="0" algn="ctr">
              <a:lnSpc>
                <a:spcPts val="2350"/>
              </a:lnSpc>
              <a:buNone/>
            </a:pPr>
            <a:r>
              <a:rPr lang="en-US" sz="2350" dirty="0">
                <a:solidFill>
                  <a:srgbClr val="C9C2C0"/>
                </a:solidFill>
                <a:latin typeface="Gelasio" pitchFamily="34" charset="0"/>
                <a:ea typeface="Gelasio" pitchFamily="34" charset="-122"/>
                <a:cs typeface="Gelasio" pitchFamily="34" charset="-120"/>
              </a:rPr>
              <a:t>2</a:t>
            </a:r>
            <a:endParaRPr lang="en-US" sz="2350" dirty="0"/>
          </a:p>
        </p:txBody>
      </p:sp>
      <p:sp>
        <p:nvSpPr>
          <p:cNvPr id="13" name="Text 10"/>
          <p:cNvSpPr/>
          <p:nvPr/>
        </p:nvSpPr>
        <p:spPr>
          <a:xfrm>
            <a:off x="7617976" y="3715107"/>
            <a:ext cx="2537698" cy="317063"/>
          </a:xfrm>
          <a:prstGeom prst="rect">
            <a:avLst/>
          </a:prstGeom>
          <a:noFill/>
          <a:ln/>
        </p:spPr>
        <p:txBody>
          <a:bodyPr wrap="non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Aromatic Analysis</a:t>
            </a:r>
            <a:endParaRPr lang="en-US" sz="1950" dirty="0"/>
          </a:p>
        </p:txBody>
      </p:sp>
      <p:sp>
        <p:nvSpPr>
          <p:cNvPr id="14" name="Text 11"/>
          <p:cNvSpPr/>
          <p:nvPr/>
        </p:nvSpPr>
        <p:spPr>
          <a:xfrm>
            <a:off x="7617976" y="4153972"/>
            <a:ext cx="6301859" cy="974408"/>
          </a:xfrm>
          <a:prstGeom prst="rect">
            <a:avLst/>
          </a:prstGeom>
          <a:noFill/>
          <a:ln/>
        </p:spPr>
        <p:txBody>
          <a:bodyPr wrap="square" lIns="0" tIns="0" rIns="0" bIns="0" rtlCol="0" anchor="t"/>
          <a:lstStyle/>
          <a:p>
            <a:pPr marL="0" indent="0" algn="l">
              <a:lnSpc>
                <a:spcPts val="2550"/>
              </a:lnSpc>
              <a:buNone/>
            </a:pPr>
            <a:r>
              <a:rPr lang="en-US" sz="1550" dirty="0">
                <a:solidFill>
                  <a:srgbClr val="C9C2C0"/>
                </a:solidFill>
                <a:latin typeface="Gelasio" pitchFamily="34" charset="0"/>
                <a:ea typeface="Gelasio" pitchFamily="34" charset="-122"/>
                <a:cs typeface="Gelasio" pitchFamily="34" charset="-120"/>
              </a:rPr>
              <a:t>Trained palates identify a diverse range of aromas, from fruity and floral to earthy and smoky, revealing the wine's origin, aging process, and unique character.</a:t>
            </a:r>
            <a:endParaRPr lang="en-US" sz="1550" dirty="0"/>
          </a:p>
        </p:txBody>
      </p:sp>
      <p:sp>
        <p:nvSpPr>
          <p:cNvPr id="15" name="Shape 12"/>
          <p:cNvSpPr/>
          <p:nvPr/>
        </p:nvSpPr>
        <p:spPr>
          <a:xfrm>
            <a:off x="6706910" y="5979676"/>
            <a:ext cx="710565" cy="22860"/>
          </a:xfrm>
          <a:prstGeom prst="roundRect">
            <a:avLst>
              <a:gd name="adj" fmla="val 133216"/>
            </a:avLst>
          </a:prstGeom>
          <a:solidFill>
            <a:srgbClr val="504D4C"/>
          </a:solidFill>
          <a:ln/>
        </p:spPr>
      </p:sp>
      <p:sp>
        <p:nvSpPr>
          <p:cNvPr id="16" name="Shape 13"/>
          <p:cNvSpPr/>
          <p:nvPr/>
        </p:nvSpPr>
        <p:spPr>
          <a:xfrm>
            <a:off x="6273046" y="5762744"/>
            <a:ext cx="456724" cy="456724"/>
          </a:xfrm>
          <a:prstGeom prst="roundRect">
            <a:avLst>
              <a:gd name="adj" fmla="val 6668"/>
            </a:avLst>
          </a:prstGeom>
          <a:solidFill>
            <a:srgbClr val="373433"/>
          </a:solidFill>
          <a:ln/>
        </p:spPr>
      </p:sp>
      <p:sp>
        <p:nvSpPr>
          <p:cNvPr id="17" name="Text 14"/>
          <p:cNvSpPr/>
          <p:nvPr/>
        </p:nvSpPr>
        <p:spPr>
          <a:xfrm>
            <a:off x="6417350" y="5838825"/>
            <a:ext cx="167997" cy="304562"/>
          </a:xfrm>
          <a:prstGeom prst="rect">
            <a:avLst/>
          </a:prstGeom>
          <a:noFill/>
          <a:ln/>
        </p:spPr>
        <p:txBody>
          <a:bodyPr wrap="none" lIns="0" tIns="0" rIns="0" bIns="0" rtlCol="0" anchor="t"/>
          <a:lstStyle/>
          <a:p>
            <a:pPr marL="0" indent="0" algn="ctr">
              <a:lnSpc>
                <a:spcPts val="2350"/>
              </a:lnSpc>
              <a:buNone/>
            </a:pPr>
            <a:r>
              <a:rPr lang="en-US" sz="2350" dirty="0">
                <a:solidFill>
                  <a:srgbClr val="C9C2C0"/>
                </a:solidFill>
                <a:latin typeface="Gelasio" pitchFamily="34" charset="0"/>
                <a:ea typeface="Gelasio" pitchFamily="34" charset="-122"/>
                <a:cs typeface="Gelasio" pitchFamily="34" charset="-120"/>
              </a:rPr>
              <a:t>3</a:t>
            </a:r>
            <a:endParaRPr lang="en-US" sz="2350" dirty="0"/>
          </a:p>
        </p:txBody>
      </p:sp>
      <p:sp>
        <p:nvSpPr>
          <p:cNvPr id="18" name="Text 15"/>
          <p:cNvSpPr/>
          <p:nvPr/>
        </p:nvSpPr>
        <p:spPr>
          <a:xfrm>
            <a:off x="7617976" y="5737384"/>
            <a:ext cx="2537698" cy="317063"/>
          </a:xfrm>
          <a:prstGeom prst="rect">
            <a:avLst/>
          </a:prstGeom>
          <a:noFill/>
          <a:ln/>
        </p:spPr>
        <p:txBody>
          <a:bodyPr wrap="none" lIns="0" tIns="0" rIns="0" bIns="0" rtlCol="0" anchor="t"/>
          <a:lstStyle/>
          <a:p>
            <a:pPr marL="0" indent="0" algn="l">
              <a:lnSpc>
                <a:spcPts val="2450"/>
              </a:lnSpc>
              <a:buNone/>
            </a:pPr>
            <a:r>
              <a:rPr lang="en-US" sz="1950" dirty="0">
                <a:solidFill>
                  <a:srgbClr val="C9C2C0"/>
                </a:solidFill>
                <a:latin typeface="Gelasio" pitchFamily="34" charset="0"/>
                <a:ea typeface="Gelasio" pitchFamily="34" charset="-122"/>
                <a:cs typeface="Gelasio" pitchFamily="34" charset="-120"/>
              </a:rPr>
              <a:t>Palate Evaluation</a:t>
            </a:r>
            <a:endParaRPr lang="en-US" sz="1950" dirty="0"/>
          </a:p>
        </p:txBody>
      </p:sp>
      <p:sp>
        <p:nvSpPr>
          <p:cNvPr id="19" name="Text 16"/>
          <p:cNvSpPr/>
          <p:nvPr/>
        </p:nvSpPr>
        <p:spPr>
          <a:xfrm>
            <a:off x="7617976" y="6176248"/>
            <a:ext cx="6301859" cy="974408"/>
          </a:xfrm>
          <a:prstGeom prst="rect">
            <a:avLst/>
          </a:prstGeom>
          <a:noFill/>
          <a:ln/>
        </p:spPr>
        <p:txBody>
          <a:bodyPr wrap="square" lIns="0" tIns="0" rIns="0" bIns="0" rtlCol="0" anchor="t"/>
          <a:lstStyle/>
          <a:p>
            <a:pPr marL="0" indent="0" algn="l">
              <a:lnSpc>
                <a:spcPts val="2550"/>
              </a:lnSpc>
              <a:buNone/>
            </a:pPr>
            <a:r>
              <a:rPr lang="en-US" sz="1550" dirty="0">
                <a:solidFill>
                  <a:srgbClr val="C9C2C0"/>
                </a:solidFill>
                <a:latin typeface="Gelasio" pitchFamily="34" charset="0"/>
                <a:ea typeface="Gelasio" pitchFamily="34" charset="-122"/>
                <a:cs typeface="Gelasio" pitchFamily="34" charset="-120"/>
              </a:rPr>
              <a:t>The taste buds are activated, assessing the wine's sweetness, acidity, tannins, alcohol, and overall balance, providing a comprehensive profile of its sensory qualities.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8092202" cy="708779"/>
          </a:xfrm>
          <a:prstGeom prst="rect">
            <a:avLst/>
          </a:prstGeom>
          <a:noFill/>
          <a:ln/>
        </p:spPr>
        <p:txBody>
          <a:bodyPr wrap="none" lIns="0" tIns="0" rIns="0" bIns="0" rtlCol="0" anchor="t"/>
          <a:lstStyle/>
          <a:p>
            <a:pPr marL="0" indent="0">
              <a:lnSpc>
                <a:spcPts val="5550"/>
              </a:lnSpc>
              <a:buNone/>
            </a:pPr>
            <a:r>
              <a:rPr lang="en-US" sz="4450" dirty="0">
                <a:solidFill>
                  <a:srgbClr val="D8B6A4"/>
                </a:solidFill>
                <a:latin typeface="Gelasio" pitchFamily="34" charset="0"/>
                <a:ea typeface="Gelasio" pitchFamily="34" charset="-122"/>
                <a:cs typeface="Gelasio" pitchFamily="34" charset="-120"/>
              </a:rPr>
              <a:t>Factors Influencing Wine Flavor</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8B6A4"/>
                </a:solidFill>
                <a:latin typeface="Gelasio" pitchFamily="34" charset="0"/>
                <a:ea typeface="Gelasio" pitchFamily="34" charset="-122"/>
                <a:cs typeface="Gelasio" pitchFamily="34" charset="-120"/>
              </a:rPr>
              <a:t>Climate</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9C2C0"/>
                </a:solidFill>
                <a:latin typeface="Gelasio" pitchFamily="34" charset="0"/>
                <a:ea typeface="Gelasio" pitchFamily="34" charset="-122"/>
                <a:cs typeface="Gelasio" pitchFamily="34" charset="-120"/>
              </a:rPr>
              <a:t>The sun's warmth, rainfall patterns, and temperature variations all impact grape maturity and flavor development.</a:t>
            </a:r>
            <a:endParaRPr lang="en-US" sz="1750" dirty="0"/>
          </a:p>
        </p:txBody>
      </p:sp>
      <p:sp>
        <p:nvSpPr>
          <p:cNvPr id="5" name="Text 3"/>
          <p:cNvSpPr/>
          <p:nvPr/>
        </p:nvSpPr>
        <p:spPr>
          <a:xfrm>
            <a:off x="5332928"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8B6A4"/>
                </a:solidFill>
                <a:latin typeface="Gelasio" pitchFamily="34" charset="0"/>
                <a:ea typeface="Gelasio" pitchFamily="34" charset="-122"/>
                <a:cs typeface="Gelasio" pitchFamily="34" charset="-120"/>
              </a:rPr>
              <a:t>Soil</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C9C2C0"/>
                </a:solidFill>
                <a:latin typeface="Gelasio" pitchFamily="34" charset="0"/>
                <a:ea typeface="Gelasio" pitchFamily="34" charset="-122"/>
                <a:cs typeface="Gelasio" pitchFamily="34" charset="-120"/>
              </a:rPr>
              <a:t>The composition of the soil influences mineral content and drainage, shaping the wine's acidity, tannins, and overall character.</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8B6A4"/>
                </a:solidFill>
                <a:latin typeface="Gelasio" pitchFamily="34" charset="0"/>
                <a:ea typeface="Gelasio" pitchFamily="34" charset="-122"/>
                <a:cs typeface="Gelasio" pitchFamily="34" charset="-120"/>
              </a:rPr>
              <a:t>Viticulture Practices</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C9C2C0"/>
                </a:solidFill>
                <a:latin typeface="Gelasio" pitchFamily="34" charset="0"/>
                <a:ea typeface="Gelasio" pitchFamily="34" charset="-122"/>
                <a:cs typeface="Gelasio" pitchFamily="34" charset="-120"/>
              </a:rPr>
              <a:t>Vineyard management techniques, such as pruning, irrigation, and disease control, play a significant role in grape quality and wine flavor.</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6206371" y="565666"/>
            <a:ext cx="7704058" cy="1285399"/>
          </a:xfrm>
          <a:prstGeom prst="rect">
            <a:avLst/>
          </a:prstGeom>
          <a:noFill/>
          <a:ln/>
        </p:spPr>
        <p:txBody>
          <a:bodyPr wrap="square" lIns="0" tIns="0" rIns="0" bIns="0" rtlCol="0" anchor="t"/>
          <a:lstStyle/>
          <a:p>
            <a:pPr marL="0" indent="0">
              <a:lnSpc>
                <a:spcPts val="5050"/>
              </a:lnSpc>
              <a:buNone/>
            </a:pPr>
            <a:r>
              <a:rPr lang="en-US" sz="4000" dirty="0">
                <a:solidFill>
                  <a:srgbClr val="D8B6A4"/>
                </a:solidFill>
                <a:latin typeface="Gelasio" pitchFamily="34" charset="0"/>
                <a:ea typeface="Gelasio" pitchFamily="34" charset="-122"/>
                <a:cs typeface="Gelasio" pitchFamily="34" charset="-120"/>
              </a:rPr>
              <a:t>Machine Learning in Wine Analysis</a:t>
            </a:r>
            <a:endParaRPr lang="en-US" sz="4000" dirty="0"/>
          </a:p>
        </p:txBody>
      </p:sp>
      <p:sp>
        <p:nvSpPr>
          <p:cNvPr id="4" name="Shape 1"/>
          <p:cNvSpPr/>
          <p:nvPr/>
        </p:nvSpPr>
        <p:spPr>
          <a:xfrm>
            <a:off x="6206371" y="2390894"/>
            <a:ext cx="462796" cy="462796"/>
          </a:xfrm>
          <a:prstGeom prst="roundRect">
            <a:avLst>
              <a:gd name="adj" fmla="val 6667"/>
            </a:avLst>
          </a:prstGeom>
          <a:solidFill>
            <a:srgbClr val="373433"/>
          </a:solidFill>
          <a:ln/>
        </p:spPr>
      </p:sp>
      <p:sp>
        <p:nvSpPr>
          <p:cNvPr id="5" name="Text 2"/>
          <p:cNvSpPr/>
          <p:nvPr/>
        </p:nvSpPr>
        <p:spPr>
          <a:xfrm>
            <a:off x="6371392" y="2467928"/>
            <a:ext cx="132636" cy="308610"/>
          </a:xfrm>
          <a:prstGeom prst="rect">
            <a:avLst/>
          </a:prstGeom>
          <a:noFill/>
          <a:ln/>
        </p:spPr>
        <p:txBody>
          <a:bodyPr wrap="none" lIns="0" tIns="0" rIns="0" bIns="0" rtlCol="0" anchor="t"/>
          <a:lstStyle/>
          <a:p>
            <a:pPr marL="0" indent="0" algn="ctr">
              <a:lnSpc>
                <a:spcPts val="2400"/>
              </a:lnSpc>
              <a:buNone/>
            </a:pPr>
            <a:r>
              <a:rPr lang="en-US" sz="2400" dirty="0">
                <a:solidFill>
                  <a:srgbClr val="C9C2C0"/>
                </a:solidFill>
                <a:latin typeface="Gelasio" pitchFamily="34" charset="0"/>
                <a:ea typeface="Gelasio" pitchFamily="34" charset="-122"/>
                <a:cs typeface="Gelasio" pitchFamily="34" charset="-120"/>
              </a:rPr>
              <a:t>1</a:t>
            </a:r>
            <a:endParaRPr lang="en-US" sz="2400" dirty="0"/>
          </a:p>
        </p:txBody>
      </p:sp>
      <p:sp>
        <p:nvSpPr>
          <p:cNvPr id="6" name="Text 3"/>
          <p:cNvSpPr/>
          <p:nvPr/>
        </p:nvSpPr>
        <p:spPr>
          <a:xfrm>
            <a:off x="6874788" y="2390894"/>
            <a:ext cx="2571274" cy="321469"/>
          </a:xfrm>
          <a:prstGeom prst="rect">
            <a:avLst/>
          </a:prstGeom>
          <a:noFill/>
          <a:ln/>
        </p:spPr>
        <p:txBody>
          <a:bodyPr wrap="none" lIns="0" tIns="0" rIns="0" bIns="0" rtlCol="0" anchor="t"/>
          <a:lstStyle/>
          <a:p>
            <a:pPr marL="0" indent="0">
              <a:lnSpc>
                <a:spcPts val="2500"/>
              </a:lnSpc>
              <a:buNone/>
            </a:pPr>
            <a:r>
              <a:rPr lang="en-US" sz="2000" dirty="0">
                <a:solidFill>
                  <a:srgbClr val="C9C2C0"/>
                </a:solidFill>
                <a:latin typeface="Gelasio" pitchFamily="34" charset="0"/>
                <a:ea typeface="Gelasio" pitchFamily="34" charset="-122"/>
                <a:cs typeface="Gelasio" pitchFamily="34" charset="-120"/>
              </a:rPr>
              <a:t>Data Collection</a:t>
            </a:r>
            <a:endParaRPr lang="en-US" sz="2000" dirty="0"/>
          </a:p>
        </p:txBody>
      </p:sp>
      <p:sp>
        <p:nvSpPr>
          <p:cNvPr id="7" name="Text 4"/>
          <p:cNvSpPr/>
          <p:nvPr/>
        </p:nvSpPr>
        <p:spPr>
          <a:xfrm>
            <a:off x="6874788" y="2835712"/>
            <a:ext cx="3080861" cy="1645444"/>
          </a:xfrm>
          <a:prstGeom prst="rect">
            <a:avLst/>
          </a:prstGeom>
          <a:noFill/>
          <a:ln/>
        </p:spPr>
        <p:txBody>
          <a:bodyPr wrap="squar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Collecting vast amounts of data on grape varieties, growing conditions, production methods, and sensory evaluations is crucial for training ML models.</a:t>
            </a:r>
            <a:endParaRPr lang="en-US" sz="1600" dirty="0"/>
          </a:p>
        </p:txBody>
      </p:sp>
      <p:sp>
        <p:nvSpPr>
          <p:cNvPr id="8" name="Shape 5"/>
          <p:cNvSpPr/>
          <p:nvPr/>
        </p:nvSpPr>
        <p:spPr>
          <a:xfrm>
            <a:off x="10161270" y="2390894"/>
            <a:ext cx="462796" cy="462796"/>
          </a:xfrm>
          <a:prstGeom prst="roundRect">
            <a:avLst>
              <a:gd name="adj" fmla="val 6667"/>
            </a:avLst>
          </a:prstGeom>
          <a:solidFill>
            <a:srgbClr val="373433"/>
          </a:solidFill>
          <a:ln/>
        </p:spPr>
      </p:sp>
      <p:sp>
        <p:nvSpPr>
          <p:cNvPr id="9" name="Text 6"/>
          <p:cNvSpPr/>
          <p:nvPr/>
        </p:nvSpPr>
        <p:spPr>
          <a:xfrm>
            <a:off x="10306407" y="2467928"/>
            <a:ext cx="172403" cy="308610"/>
          </a:xfrm>
          <a:prstGeom prst="rect">
            <a:avLst/>
          </a:prstGeom>
          <a:noFill/>
          <a:ln/>
        </p:spPr>
        <p:txBody>
          <a:bodyPr wrap="none" lIns="0" tIns="0" rIns="0" bIns="0" rtlCol="0" anchor="t"/>
          <a:lstStyle/>
          <a:p>
            <a:pPr marL="0" indent="0" algn="ctr">
              <a:lnSpc>
                <a:spcPts val="2400"/>
              </a:lnSpc>
              <a:buNone/>
            </a:pPr>
            <a:r>
              <a:rPr lang="en-US" sz="2400" dirty="0">
                <a:solidFill>
                  <a:srgbClr val="C9C2C0"/>
                </a:solidFill>
                <a:latin typeface="Gelasio" pitchFamily="34" charset="0"/>
                <a:ea typeface="Gelasio" pitchFamily="34" charset="-122"/>
                <a:cs typeface="Gelasio" pitchFamily="34" charset="-120"/>
              </a:rPr>
              <a:t>2</a:t>
            </a:r>
            <a:endParaRPr lang="en-US" sz="2400" dirty="0"/>
          </a:p>
        </p:txBody>
      </p:sp>
      <p:sp>
        <p:nvSpPr>
          <p:cNvPr id="10" name="Text 7"/>
          <p:cNvSpPr/>
          <p:nvPr/>
        </p:nvSpPr>
        <p:spPr>
          <a:xfrm>
            <a:off x="10829687" y="2390894"/>
            <a:ext cx="2571274" cy="321469"/>
          </a:xfrm>
          <a:prstGeom prst="rect">
            <a:avLst/>
          </a:prstGeom>
          <a:noFill/>
          <a:ln/>
        </p:spPr>
        <p:txBody>
          <a:bodyPr wrap="none" lIns="0" tIns="0" rIns="0" bIns="0" rtlCol="0" anchor="t"/>
          <a:lstStyle/>
          <a:p>
            <a:pPr marL="0" indent="0">
              <a:lnSpc>
                <a:spcPts val="2500"/>
              </a:lnSpc>
              <a:buNone/>
            </a:pPr>
            <a:r>
              <a:rPr lang="en-US" sz="2000" dirty="0">
                <a:solidFill>
                  <a:srgbClr val="C9C2C0"/>
                </a:solidFill>
                <a:latin typeface="Gelasio" pitchFamily="34" charset="0"/>
                <a:ea typeface="Gelasio" pitchFamily="34" charset="-122"/>
                <a:cs typeface="Gelasio" pitchFamily="34" charset="-120"/>
              </a:rPr>
              <a:t>Model Training</a:t>
            </a:r>
            <a:endParaRPr lang="en-US" sz="2000" dirty="0"/>
          </a:p>
        </p:txBody>
      </p:sp>
      <p:sp>
        <p:nvSpPr>
          <p:cNvPr id="11" name="Text 8"/>
          <p:cNvSpPr/>
          <p:nvPr/>
        </p:nvSpPr>
        <p:spPr>
          <a:xfrm>
            <a:off x="10829687" y="2835712"/>
            <a:ext cx="3080861" cy="1974533"/>
          </a:xfrm>
          <a:prstGeom prst="rect">
            <a:avLst/>
          </a:prstGeom>
          <a:noFill/>
          <a:ln/>
        </p:spPr>
        <p:txBody>
          <a:bodyPr wrap="squar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ML algorithms analyze the collected data, identifying patterns and relationships between various factors and wine characteristics, enabling prediction.</a:t>
            </a:r>
            <a:endParaRPr lang="en-US" sz="1600" dirty="0"/>
          </a:p>
        </p:txBody>
      </p:sp>
      <p:sp>
        <p:nvSpPr>
          <p:cNvPr id="12" name="Shape 9"/>
          <p:cNvSpPr/>
          <p:nvPr/>
        </p:nvSpPr>
        <p:spPr>
          <a:xfrm>
            <a:off x="6206371" y="5247203"/>
            <a:ext cx="462796" cy="462796"/>
          </a:xfrm>
          <a:prstGeom prst="roundRect">
            <a:avLst>
              <a:gd name="adj" fmla="val 6667"/>
            </a:avLst>
          </a:prstGeom>
          <a:solidFill>
            <a:srgbClr val="373433"/>
          </a:solidFill>
          <a:ln/>
        </p:spPr>
      </p:sp>
      <p:sp>
        <p:nvSpPr>
          <p:cNvPr id="13" name="Text 10"/>
          <p:cNvSpPr/>
          <p:nvPr/>
        </p:nvSpPr>
        <p:spPr>
          <a:xfrm>
            <a:off x="6352580" y="5324237"/>
            <a:ext cx="170259" cy="308610"/>
          </a:xfrm>
          <a:prstGeom prst="rect">
            <a:avLst/>
          </a:prstGeom>
          <a:noFill/>
          <a:ln/>
        </p:spPr>
        <p:txBody>
          <a:bodyPr wrap="none" lIns="0" tIns="0" rIns="0" bIns="0" rtlCol="0" anchor="t"/>
          <a:lstStyle/>
          <a:p>
            <a:pPr marL="0" indent="0" algn="ctr">
              <a:lnSpc>
                <a:spcPts val="2400"/>
              </a:lnSpc>
              <a:buNone/>
            </a:pPr>
            <a:r>
              <a:rPr lang="en-US" sz="2400" dirty="0">
                <a:solidFill>
                  <a:srgbClr val="C9C2C0"/>
                </a:solidFill>
                <a:latin typeface="Gelasio" pitchFamily="34" charset="0"/>
                <a:ea typeface="Gelasio" pitchFamily="34" charset="-122"/>
                <a:cs typeface="Gelasio" pitchFamily="34" charset="-120"/>
              </a:rPr>
              <a:t>3</a:t>
            </a:r>
            <a:endParaRPr lang="en-US" sz="2400" dirty="0"/>
          </a:p>
        </p:txBody>
      </p:sp>
      <p:sp>
        <p:nvSpPr>
          <p:cNvPr id="14" name="Text 11"/>
          <p:cNvSpPr/>
          <p:nvPr/>
        </p:nvSpPr>
        <p:spPr>
          <a:xfrm>
            <a:off x="6874788" y="5247203"/>
            <a:ext cx="2571274" cy="321469"/>
          </a:xfrm>
          <a:prstGeom prst="rect">
            <a:avLst/>
          </a:prstGeom>
          <a:noFill/>
          <a:ln/>
        </p:spPr>
        <p:txBody>
          <a:bodyPr wrap="none" lIns="0" tIns="0" rIns="0" bIns="0" rtlCol="0" anchor="t"/>
          <a:lstStyle/>
          <a:p>
            <a:pPr marL="0" indent="0">
              <a:lnSpc>
                <a:spcPts val="2500"/>
              </a:lnSpc>
              <a:buNone/>
            </a:pPr>
            <a:r>
              <a:rPr lang="en-US" sz="2000" dirty="0">
                <a:solidFill>
                  <a:srgbClr val="C9C2C0"/>
                </a:solidFill>
                <a:latin typeface="Gelasio" pitchFamily="34" charset="0"/>
                <a:ea typeface="Gelasio" pitchFamily="34" charset="-122"/>
                <a:cs typeface="Gelasio" pitchFamily="34" charset="-120"/>
              </a:rPr>
              <a:t>Predictive Analysis</a:t>
            </a:r>
            <a:endParaRPr lang="en-US" sz="2000" dirty="0"/>
          </a:p>
        </p:txBody>
      </p:sp>
      <p:sp>
        <p:nvSpPr>
          <p:cNvPr id="15" name="Text 12"/>
          <p:cNvSpPr/>
          <p:nvPr/>
        </p:nvSpPr>
        <p:spPr>
          <a:xfrm>
            <a:off x="6874788" y="5692021"/>
            <a:ext cx="3080861" cy="1974533"/>
          </a:xfrm>
          <a:prstGeom prst="rect">
            <a:avLst/>
          </a:prstGeom>
          <a:noFill/>
          <a:ln/>
        </p:spPr>
        <p:txBody>
          <a:bodyPr wrap="squar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Once trained, the ML model can predict specific characteristics, such as acidity, tannins, or sweetness, based on new input data, aiding in winemaking and tasting.</a:t>
            </a:r>
            <a:endParaRPr lang="en-US" sz="1600" dirty="0"/>
          </a:p>
        </p:txBody>
      </p:sp>
      <p:sp>
        <p:nvSpPr>
          <p:cNvPr id="16" name="Shape 13"/>
          <p:cNvSpPr/>
          <p:nvPr/>
        </p:nvSpPr>
        <p:spPr>
          <a:xfrm>
            <a:off x="10161270" y="5247203"/>
            <a:ext cx="462796" cy="462796"/>
          </a:xfrm>
          <a:prstGeom prst="roundRect">
            <a:avLst>
              <a:gd name="adj" fmla="val 6667"/>
            </a:avLst>
          </a:prstGeom>
          <a:solidFill>
            <a:srgbClr val="373433"/>
          </a:solidFill>
          <a:ln/>
        </p:spPr>
      </p:sp>
      <p:sp>
        <p:nvSpPr>
          <p:cNvPr id="17" name="Text 14"/>
          <p:cNvSpPr/>
          <p:nvPr/>
        </p:nvSpPr>
        <p:spPr>
          <a:xfrm>
            <a:off x="10305455" y="5324237"/>
            <a:ext cx="174308" cy="308610"/>
          </a:xfrm>
          <a:prstGeom prst="rect">
            <a:avLst/>
          </a:prstGeom>
          <a:noFill/>
          <a:ln/>
        </p:spPr>
        <p:txBody>
          <a:bodyPr wrap="none" lIns="0" tIns="0" rIns="0" bIns="0" rtlCol="0" anchor="t"/>
          <a:lstStyle/>
          <a:p>
            <a:pPr marL="0" indent="0" algn="ctr">
              <a:lnSpc>
                <a:spcPts val="2400"/>
              </a:lnSpc>
              <a:buNone/>
            </a:pPr>
            <a:r>
              <a:rPr lang="en-US" sz="2400" dirty="0">
                <a:solidFill>
                  <a:srgbClr val="C9C2C0"/>
                </a:solidFill>
                <a:latin typeface="Gelasio" pitchFamily="34" charset="0"/>
                <a:ea typeface="Gelasio" pitchFamily="34" charset="-122"/>
                <a:cs typeface="Gelasio" pitchFamily="34" charset="-120"/>
              </a:rPr>
              <a:t>4</a:t>
            </a:r>
            <a:endParaRPr lang="en-US" sz="2400" dirty="0"/>
          </a:p>
        </p:txBody>
      </p:sp>
      <p:sp>
        <p:nvSpPr>
          <p:cNvPr id="18" name="Text 15"/>
          <p:cNvSpPr/>
          <p:nvPr/>
        </p:nvSpPr>
        <p:spPr>
          <a:xfrm>
            <a:off x="10829687" y="5247203"/>
            <a:ext cx="2571274" cy="321469"/>
          </a:xfrm>
          <a:prstGeom prst="rect">
            <a:avLst/>
          </a:prstGeom>
          <a:noFill/>
          <a:ln/>
        </p:spPr>
        <p:txBody>
          <a:bodyPr wrap="none" lIns="0" tIns="0" rIns="0" bIns="0" rtlCol="0" anchor="t"/>
          <a:lstStyle/>
          <a:p>
            <a:pPr marL="0" indent="0">
              <a:lnSpc>
                <a:spcPts val="2500"/>
              </a:lnSpc>
              <a:buNone/>
            </a:pPr>
            <a:r>
              <a:rPr lang="en-US" sz="2000" dirty="0">
                <a:solidFill>
                  <a:srgbClr val="C9C2C0"/>
                </a:solidFill>
                <a:latin typeface="Gelasio" pitchFamily="34" charset="0"/>
                <a:ea typeface="Gelasio" pitchFamily="34" charset="-122"/>
                <a:cs typeface="Gelasio" pitchFamily="34" charset="-120"/>
              </a:rPr>
              <a:t>Continuous Learning</a:t>
            </a:r>
            <a:endParaRPr lang="en-US" sz="2000" dirty="0"/>
          </a:p>
        </p:txBody>
      </p:sp>
      <p:sp>
        <p:nvSpPr>
          <p:cNvPr id="19" name="Text 16"/>
          <p:cNvSpPr/>
          <p:nvPr/>
        </p:nvSpPr>
        <p:spPr>
          <a:xfrm>
            <a:off x="10829687" y="5692021"/>
            <a:ext cx="3080861" cy="1974533"/>
          </a:xfrm>
          <a:prstGeom prst="rect">
            <a:avLst/>
          </a:prstGeom>
          <a:noFill/>
          <a:ln/>
        </p:spPr>
        <p:txBody>
          <a:bodyPr wrap="squar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ML models can adapt and improve their predictions over time as new data is collected and analyzed, refining their understanding of the complex world of wine.</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7471" y="978575"/>
            <a:ext cx="7159585" cy="640675"/>
          </a:xfrm>
          <a:prstGeom prst="rect">
            <a:avLst/>
          </a:prstGeom>
          <a:noFill/>
          <a:ln/>
        </p:spPr>
        <p:txBody>
          <a:bodyPr wrap="none" lIns="0" tIns="0" rIns="0" bIns="0" rtlCol="0" anchor="t"/>
          <a:lstStyle/>
          <a:p>
            <a:pPr marL="0" indent="0">
              <a:lnSpc>
                <a:spcPts val="5000"/>
              </a:lnSpc>
              <a:buNone/>
            </a:pPr>
            <a:r>
              <a:rPr lang="en-US" sz="4000" dirty="0">
                <a:solidFill>
                  <a:srgbClr val="D8B6A4"/>
                </a:solidFill>
                <a:latin typeface="Gelasio" pitchFamily="34" charset="0"/>
                <a:ea typeface="Gelasio" pitchFamily="34" charset="-122"/>
                <a:cs typeface="Gelasio" pitchFamily="34" charset="-120"/>
              </a:rPr>
              <a:t>Predicting Wine Characteristics</a:t>
            </a:r>
            <a:endParaRPr lang="en-US" sz="4000" dirty="0"/>
          </a:p>
        </p:txBody>
      </p:sp>
      <p:sp>
        <p:nvSpPr>
          <p:cNvPr id="4" name="Shape 1"/>
          <p:cNvSpPr/>
          <p:nvPr/>
        </p:nvSpPr>
        <p:spPr>
          <a:xfrm>
            <a:off x="717471" y="1926669"/>
            <a:ext cx="7709059" cy="5324356"/>
          </a:xfrm>
          <a:prstGeom prst="roundRect">
            <a:avLst>
              <a:gd name="adj" fmla="val 578"/>
            </a:avLst>
          </a:prstGeom>
          <a:noFill/>
          <a:ln w="7620">
            <a:solidFill>
              <a:srgbClr val="FFFFFF">
                <a:alpha val="24000"/>
              </a:srgbClr>
            </a:solidFill>
            <a:prstDash val="solid"/>
          </a:ln>
        </p:spPr>
      </p:sp>
      <p:sp>
        <p:nvSpPr>
          <p:cNvPr id="5" name="Shape 2"/>
          <p:cNvSpPr/>
          <p:nvPr/>
        </p:nvSpPr>
        <p:spPr>
          <a:xfrm>
            <a:off x="725091" y="1934289"/>
            <a:ext cx="7693819" cy="1245275"/>
          </a:xfrm>
          <a:prstGeom prst="rect">
            <a:avLst/>
          </a:prstGeom>
          <a:solidFill>
            <a:srgbClr val="FFFFFF">
              <a:alpha val="4000"/>
            </a:srgbClr>
          </a:solidFill>
          <a:ln/>
        </p:spPr>
      </p:sp>
      <p:sp>
        <p:nvSpPr>
          <p:cNvPr id="6" name="Text 3"/>
          <p:cNvSpPr/>
          <p:nvPr/>
        </p:nvSpPr>
        <p:spPr>
          <a:xfrm>
            <a:off x="929997" y="2064901"/>
            <a:ext cx="3433286" cy="328017"/>
          </a:xfrm>
          <a:prstGeom prst="rect">
            <a:avLst/>
          </a:prstGeom>
          <a:noFill/>
          <a:ln/>
        </p:spPr>
        <p:txBody>
          <a:bodyPr wrap="non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Acidity</a:t>
            </a:r>
            <a:endParaRPr lang="en-US" sz="1600" dirty="0"/>
          </a:p>
        </p:txBody>
      </p:sp>
      <p:sp>
        <p:nvSpPr>
          <p:cNvPr id="7" name="Text 4"/>
          <p:cNvSpPr/>
          <p:nvPr/>
        </p:nvSpPr>
        <p:spPr>
          <a:xfrm>
            <a:off x="4780717" y="2064901"/>
            <a:ext cx="3433286" cy="984052"/>
          </a:xfrm>
          <a:prstGeom prst="rect">
            <a:avLst/>
          </a:prstGeom>
          <a:noFill/>
          <a:ln/>
        </p:spPr>
        <p:txBody>
          <a:bodyPr wrap="squar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Predicting the tartness and freshness of the wine, crucial for balance and food pairing.</a:t>
            </a:r>
            <a:endParaRPr lang="en-US" sz="1600" dirty="0"/>
          </a:p>
        </p:txBody>
      </p:sp>
      <p:sp>
        <p:nvSpPr>
          <p:cNvPr id="8" name="Shape 5"/>
          <p:cNvSpPr/>
          <p:nvPr/>
        </p:nvSpPr>
        <p:spPr>
          <a:xfrm>
            <a:off x="725091" y="3179564"/>
            <a:ext cx="7693819" cy="1245275"/>
          </a:xfrm>
          <a:prstGeom prst="rect">
            <a:avLst/>
          </a:prstGeom>
          <a:solidFill>
            <a:srgbClr val="000000">
              <a:alpha val="4000"/>
            </a:srgbClr>
          </a:solidFill>
          <a:ln/>
        </p:spPr>
      </p:sp>
      <p:sp>
        <p:nvSpPr>
          <p:cNvPr id="9" name="Text 6"/>
          <p:cNvSpPr/>
          <p:nvPr/>
        </p:nvSpPr>
        <p:spPr>
          <a:xfrm>
            <a:off x="929997" y="3310176"/>
            <a:ext cx="3433286" cy="328017"/>
          </a:xfrm>
          <a:prstGeom prst="rect">
            <a:avLst/>
          </a:prstGeom>
          <a:noFill/>
          <a:ln/>
        </p:spPr>
        <p:txBody>
          <a:bodyPr wrap="non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Tannins</a:t>
            </a:r>
            <a:endParaRPr lang="en-US" sz="1600" dirty="0"/>
          </a:p>
        </p:txBody>
      </p:sp>
      <p:sp>
        <p:nvSpPr>
          <p:cNvPr id="10" name="Text 7"/>
          <p:cNvSpPr/>
          <p:nvPr/>
        </p:nvSpPr>
        <p:spPr>
          <a:xfrm>
            <a:off x="4780717" y="3310176"/>
            <a:ext cx="3433286" cy="984052"/>
          </a:xfrm>
          <a:prstGeom prst="rect">
            <a:avLst/>
          </a:prstGeom>
          <a:noFill/>
          <a:ln/>
        </p:spPr>
        <p:txBody>
          <a:bodyPr wrap="squar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Estimating the astringency and structure of the wine, influencing mouthfeel and aging potential.</a:t>
            </a:r>
            <a:endParaRPr lang="en-US" sz="1600" dirty="0"/>
          </a:p>
        </p:txBody>
      </p:sp>
      <p:sp>
        <p:nvSpPr>
          <p:cNvPr id="11" name="Shape 8"/>
          <p:cNvSpPr/>
          <p:nvPr/>
        </p:nvSpPr>
        <p:spPr>
          <a:xfrm>
            <a:off x="725091" y="4424839"/>
            <a:ext cx="7693819" cy="1245275"/>
          </a:xfrm>
          <a:prstGeom prst="rect">
            <a:avLst/>
          </a:prstGeom>
          <a:solidFill>
            <a:srgbClr val="FFFFFF">
              <a:alpha val="4000"/>
            </a:srgbClr>
          </a:solidFill>
          <a:ln/>
        </p:spPr>
      </p:sp>
      <p:sp>
        <p:nvSpPr>
          <p:cNvPr id="12" name="Text 9"/>
          <p:cNvSpPr/>
          <p:nvPr/>
        </p:nvSpPr>
        <p:spPr>
          <a:xfrm>
            <a:off x="929997" y="4555450"/>
            <a:ext cx="3433286" cy="328017"/>
          </a:xfrm>
          <a:prstGeom prst="rect">
            <a:avLst/>
          </a:prstGeom>
          <a:noFill/>
          <a:ln/>
        </p:spPr>
        <p:txBody>
          <a:bodyPr wrap="non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Sweetness</a:t>
            </a:r>
            <a:endParaRPr lang="en-US" sz="1600" dirty="0"/>
          </a:p>
        </p:txBody>
      </p:sp>
      <p:sp>
        <p:nvSpPr>
          <p:cNvPr id="13" name="Text 10"/>
          <p:cNvSpPr/>
          <p:nvPr/>
        </p:nvSpPr>
        <p:spPr>
          <a:xfrm>
            <a:off x="4780717" y="4555450"/>
            <a:ext cx="3433286" cy="984052"/>
          </a:xfrm>
          <a:prstGeom prst="rect">
            <a:avLst/>
          </a:prstGeom>
          <a:noFill/>
          <a:ln/>
        </p:spPr>
        <p:txBody>
          <a:bodyPr wrap="squar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Forecasting the sugar content and residual sweetness, impacting the wine's style and perceived heaviness.</a:t>
            </a:r>
            <a:endParaRPr lang="en-US" sz="1600" dirty="0"/>
          </a:p>
        </p:txBody>
      </p:sp>
      <p:sp>
        <p:nvSpPr>
          <p:cNvPr id="14" name="Shape 11"/>
          <p:cNvSpPr/>
          <p:nvPr/>
        </p:nvSpPr>
        <p:spPr>
          <a:xfrm>
            <a:off x="725091" y="5670113"/>
            <a:ext cx="7693819" cy="1573292"/>
          </a:xfrm>
          <a:prstGeom prst="rect">
            <a:avLst/>
          </a:prstGeom>
          <a:solidFill>
            <a:srgbClr val="000000">
              <a:alpha val="4000"/>
            </a:srgbClr>
          </a:solidFill>
          <a:ln/>
        </p:spPr>
      </p:sp>
      <p:sp>
        <p:nvSpPr>
          <p:cNvPr id="15" name="Text 12"/>
          <p:cNvSpPr/>
          <p:nvPr/>
        </p:nvSpPr>
        <p:spPr>
          <a:xfrm>
            <a:off x="929997" y="5800725"/>
            <a:ext cx="3433286" cy="328017"/>
          </a:xfrm>
          <a:prstGeom prst="rect">
            <a:avLst/>
          </a:prstGeom>
          <a:noFill/>
          <a:ln/>
        </p:spPr>
        <p:txBody>
          <a:bodyPr wrap="non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Aroma Profile</a:t>
            </a:r>
            <a:endParaRPr lang="en-US" sz="1600" dirty="0"/>
          </a:p>
        </p:txBody>
      </p:sp>
      <p:sp>
        <p:nvSpPr>
          <p:cNvPr id="16" name="Text 13"/>
          <p:cNvSpPr/>
          <p:nvPr/>
        </p:nvSpPr>
        <p:spPr>
          <a:xfrm>
            <a:off x="4780717" y="5800725"/>
            <a:ext cx="3433286" cy="1312069"/>
          </a:xfrm>
          <a:prstGeom prst="rect">
            <a:avLst/>
          </a:prstGeom>
          <a:noFill/>
          <a:ln/>
        </p:spPr>
        <p:txBody>
          <a:bodyPr wrap="square" lIns="0" tIns="0" rIns="0" bIns="0" rtlCol="0" anchor="t"/>
          <a:lstStyle/>
          <a:p>
            <a:pPr marL="0" indent="0">
              <a:lnSpc>
                <a:spcPts val="2550"/>
              </a:lnSpc>
              <a:buNone/>
            </a:pPr>
            <a:r>
              <a:rPr lang="en-US" sz="1600" dirty="0">
                <a:solidFill>
                  <a:srgbClr val="C9C2C0"/>
                </a:solidFill>
                <a:latin typeface="Gelasio" pitchFamily="34" charset="0"/>
                <a:ea typeface="Gelasio" pitchFamily="34" charset="-122"/>
                <a:cs typeface="Gelasio" pitchFamily="34" charset="-120"/>
              </a:rPr>
              <a:t>Predicting dominant aromas, such as fruity, floral, earthy, or smoky, providing insights into the wine's complexity and origin.</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862"/>
          </a:xfrm>
          <a:prstGeom prst="rect">
            <a:avLst/>
          </a:prstGeom>
        </p:spPr>
      </p:pic>
      <p:sp>
        <p:nvSpPr>
          <p:cNvPr id="3" name="Text 0"/>
          <p:cNvSpPr/>
          <p:nvPr/>
        </p:nvSpPr>
        <p:spPr>
          <a:xfrm>
            <a:off x="6200061" y="560665"/>
            <a:ext cx="7716679" cy="1274445"/>
          </a:xfrm>
          <a:prstGeom prst="rect">
            <a:avLst/>
          </a:prstGeom>
          <a:noFill/>
          <a:ln/>
        </p:spPr>
        <p:txBody>
          <a:bodyPr wrap="square" lIns="0" tIns="0" rIns="0" bIns="0" rtlCol="0" anchor="t"/>
          <a:lstStyle/>
          <a:p>
            <a:pPr marL="0" indent="0">
              <a:lnSpc>
                <a:spcPts val="5000"/>
              </a:lnSpc>
              <a:buNone/>
            </a:pPr>
            <a:r>
              <a:rPr lang="en-US" sz="4000" dirty="0">
                <a:solidFill>
                  <a:srgbClr val="D8B6A4"/>
                </a:solidFill>
                <a:latin typeface="Gelasio" pitchFamily="34" charset="0"/>
                <a:ea typeface="Gelasio" pitchFamily="34" charset="-122"/>
                <a:cs typeface="Gelasio" pitchFamily="34" charset="-120"/>
              </a:rPr>
              <a:t>Personalized Wine Recommendations</a:t>
            </a:r>
            <a:endParaRPr lang="en-US" sz="4000" dirty="0"/>
          </a:p>
        </p:txBody>
      </p:sp>
      <p:pic>
        <p:nvPicPr>
          <p:cNvPr id="4" name="Image 1" descr="preencoded.png"/>
          <p:cNvPicPr>
            <a:picLocks noChangeAspect="1"/>
          </p:cNvPicPr>
          <p:nvPr/>
        </p:nvPicPr>
        <p:blipFill>
          <a:blip r:embed="rId4"/>
          <a:stretch>
            <a:fillRect/>
          </a:stretch>
        </p:blipFill>
        <p:spPr>
          <a:xfrm>
            <a:off x="6200061" y="2140863"/>
            <a:ext cx="509707" cy="509707"/>
          </a:xfrm>
          <a:prstGeom prst="rect">
            <a:avLst/>
          </a:prstGeom>
        </p:spPr>
      </p:pic>
      <p:sp>
        <p:nvSpPr>
          <p:cNvPr id="5" name="Text 1"/>
          <p:cNvSpPr/>
          <p:nvPr/>
        </p:nvSpPr>
        <p:spPr>
          <a:xfrm>
            <a:off x="6200061" y="2854404"/>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C9C2C0"/>
                </a:solidFill>
                <a:latin typeface="Gelasio" pitchFamily="34" charset="0"/>
                <a:ea typeface="Gelasio" pitchFamily="34" charset="-122"/>
                <a:cs typeface="Gelasio" pitchFamily="34" charset="-120"/>
              </a:rPr>
              <a:t>User Preferences</a:t>
            </a:r>
            <a:endParaRPr lang="en-US" sz="2000" dirty="0"/>
          </a:p>
        </p:txBody>
      </p:sp>
      <p:sp>
        <p:nvSpPr>
          <p:cNvPr id="6" name="Text 2"/>
          <p:cNvSpPr/>
          <p:nvPr/>
        </p:nvSpPr>
        <p:spPr>
          <a:xfrm>
            <a:off x="6200061" y="3295293"/>
            <a:ext cx="3705463" cy="1304925"/>
          </a:xfrm>
          <a:prstGeom prst="rect">
            <a:avLst/>
          </a:prstGeom>
          <a:noFill/>
          <a:ln/>
        </p:spPr>
        <p:txBody>
          <a:bodyPr wrap="square" lIns="0" tIns="0" rIns="0" bIns="0" rtlCol="0" anchor="t"/>
          <a:lstStyle/>
          <a:p>
            <a:pPr marL="0" indent="0" algn="l">
              <a:lnSpc>
                <a:spcPts val="2550"/>
              </a:lnSpc>
              <a:buNone/>
            </a:pPr>
            <a:r>
              <a:rPr lang="en-US" sz="1600" dirty="0">
                <a:solidFill>
                  <a:srgbClr val="C9C2C0"/>
                </a:solidFill>
                <a:latin typeface="Gelasio" pitchFamily="34" charset="0"/>
                <a:ea typeface="Gelasio" pitchFamily="34" charset="-122"/>
                <a:cs typeface="Gelasio" pitchFamily="34" charset="-120"/>
              </a:rPr>
              <a:t>Gathering user preferences for grape varieties, flavor profiles, and food pairings to personalize recommendations.</a:t>
            </a:r>
            <a:endParaRPr lang="en-US" sz="1600" dirty="0"/>
          </a:p>
        </p:txBody>
      </p:sp>
      <p:pic>
        <p:nvPicPr>
          <p:cNvPr id="7" name="Image 2" descr="preencoded.png"/>
          <p:cNvPicPr>
            <a:picLocks noChangeAspect="1"/>
          </p:cNvPicPr>
          <p:nvPr/>
        </p:nvPicPr>
        <p:blipFill>
          <a:blip r:embed="rId5"/>
          <a:stretch>
            <a:fillRect/>
          </a:stretch>
        </p:blipFill>
        <p:spPr>
          <a:xfrm>
            <a:off x="10211276" y="2140863"/>
            <a:ext cx="509707" cy="509707"/>
          </a:xfrm>
          <a:prstGeom prst="rect">
            <a:avLst/>
          </a:prstGeom>
        </p:spPr>
      </p:pic>
      <p:sp>
        <p:nvSpPr>
          <p:cNvPr id="8" name="Text 3"/>
          <p:cNvSpPr/>
          <p:nvPr/>
        </p:nvSpPr>
        <p:spPr>
          <a:xfrm>
            <a:off x="10211276" y="2854404"/>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C9C2C0"/>
                </a:solidFill>
                <a:latin typeface="Gelasio" pitchFamily="34" charset="0"/>
                <a:ea typeface="Gelasio" pitchFamily="34" charset="-122"/>
                <a:cs typeface="Gelasio" pitchFamily="34" charset="-120"/>
              </a:rPr>
              <a:t>Taste History</a:t>
            </a:r>
            <a:endParaRPr lang="en-US" sz="2000" dirty="0"/>
          </a:p>
        </p:txBody>
      </p:sp>
      <p:sp>
        <p:nvSpPr>
          <p:cNvPr id="9" name="Text 4"/>
          <p:cNvSpPr/>
          <p:nvPr/>
        </p:nvSpPr>
        <p:spPr>
          <a:xfrm>
            <a:off x="10211276" y="3295293"/>
            <a:ext cx="3705463" cy="978694"/>
          </a:xfrm>
          <a:prstGeom prst="rect">
            <a:avLst/>
          </a:prstGeom>
          <a:noFill/>
          <a:ln/>
        </p:spPr>
        <p:txBody>
          <a:bodyPr wrap="square" lIns="0" tIns="0" rIns="0" bIns="0" rtlCol="0" anchor="t"/>
          <a:lstStyle/>
          <a:p>
            <a:pPr marL="0" indent="0" algn="l">
              <a:lnSpc>
                <a:spcPts val="2550"/>
              </a:lnSpc>
              <a:buNone/>
            </a:pPr>
            <a:r>
              <a:rPr lang="en-US" sz="1600" dirty="0">
                <a:solidFill>
                  <a:srgbClr val="C9C2C0"/>
                </a:solidFill>
                <a:latin typeface="Gelasio" pitchFamily="34" charset="0"/>
                <a:ea typeface="Gelasio" pitchFamily="34" charset="-122"/>
                <a:cs typeface="Gelasio" pitchFamily="34" charset="-120"/>
              </a:rPr>
              <a:t>Analyzing past ratings and reviews to understand individual tastes and refine recommendation algorithms.</a:t>
            </a:r>
            <a:endParaRPr lang="en-US" sz="1600" dirty="0"/>
          </a:p>
        </p:txBody>
      </p:sp>
      <p:pic>
        <p:nvPicPr>
          <p:cNvPr id="10" name="Image 3" descr="preencoded.png"/>
          <p:cNvPicPr>
            <a:picLocks noChangeAspect="1"/>
          </p:cNvPicPr>
          <p:nvPr/>
        </p:nvPicPr>
        <p:blipFill>
          <a:blip r:embed="rId6"/>
          <a:stretch>
            <a:fillRect/>
          </a:stretch>
        </p:blipFill>
        <p:spPr>
          <a:xfrm>
            <a:off x="6200061" y="5211842"/>
            <a:ext cx="509707" cy="509707"/>
          </a:xfrm>
          <a:prstGeom prst="rect">
            <a:avLst/>
          </a:prstGeom>
        </p:spPr>
      </p:pic>
      <p:sp>
        <p:nvSpPr>
          <p:cNvPr id="11" name="Text 5"/>
          <p:cNvSpPr/>
          <p:nvPr/>
        </p:nvSpPr>
        <p:spPr>
          <a:xfrm>
            <a:off x="6200061" y="5925383"/>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C9C2C0"/>
                </a:solidFill>
                <a:latin typeface="Gelasio" pitchFamily="34" charset="0"/>
                <a:ea typeface="Gelasio" pitchFamily="34" charset="-122"/>
                <a:cs typeface="Gelasio" pitchFamily="34" charset="-120"/>
              </a:rPr>
              <a:t>Wine Availability</a:t>
            </a:r>
            <a:endParaRPr lang="en-US" sz="2000" dirty="0"/>
          </a:p>
        </p:txBody>
      </p:sp>
      <p:sp>
        <p:nvSpPr>
          <p:cNvPr id="12" name="Text 6"/>
          <p:cNvSpPr/>
          <p:nvPr/>
        </p:nvSpPr>
        <p:spPr>
          <a:xfrm>
            <a:off x="6200061" y="6366272"/>
            <a:ext cx="3705463" cy="978694"/>
          </a:xfrm>
          <a:prstGeom prst="rect">
            <a:avLst/>
          </a:prstGeom>
          <a:noFill/>
          <a:ln/>
        </p:spPr>
        <p:txBody>
          <a:bodyPr wrap="square" lIns="0" tIns="0" rIns="0" bIns="0" rtlCol="0" anchor="t"/>
          <a:lstStyle/>
          <a:p>
            <a:pPr marL="0" indent="0" algn="l">
              <a:lnSpc>
                <a:spcPts val="2550"/>
              </a:lnSpc>
              <a:buNone/>
            </a:pPr>
            <a:r>
              <a:rPr lang="en-US" sz="1600" dirty="0">
                <a:solidFill>
                  <a:srgbClr val="C9C2C0"/>
                </a:solidFill>
                <a:latin typeface="Gelasio" pitchFamily="34" charset="0"/>
                <a:ea typeface="Gelasio" pitchFamily="34" charset="-122"/>
                <a:cs typeface="Gelasio" pitchFamily="34" charset="-120"/>
              </a:rPr>
              <a:t>Providing recommendations based on the user's location, taking into account local availability and pricing.</a:t>
            </a:r>
            <a:endParaRPr lang="en-US" sz="1600" dirty="0"/>
          </a:p>
        </p:txBody>
      </p:sp>
      <p:pic>
        <p:nvPicPr>
          <p:cNvPr id="13" name="Image 4" descr="preencoded.png"/>
          <p:cNvPicPr>
            <a:picLocks noChangeAspect="1"/>
          </p:cNvPicPr>
          <p:nvPr/>
        </p:nvPicPr>
        <p:blipFill>
          <a:blip r:embed="rId7"/>
          <a:stretch>
            <a:fillRect/>
          </a:stretch>
        </p:blipFill>
        <p:spPr>
          <a:xfrm>
            <a:off x="10211276" y="5211842"/>
            <a:ext cx="509707" cy="509707"/>
          </a:xfrm>
          <a:prstGeom prst="rect">
            <a:avLst/>
          </a:prstGeom>
        </p:spPr>
      </p:pic>
      <p:sp>
        <p:nvSpPr>
          <p:cNvPr id="14" name="Text 7"/>
          <p:cNvSpPr/>
          <p:nvPr/>
        </p:nvSpPr>
        <p:spPr>
          <a:xfrm>
            <a:off x="10211276" y="5925383"/>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C9C2C0"/>
                </a:solidFill>
                <a:latin typeface="Gelasio" pitchFamily="34" charset="0"/>
                <a:ea typeface="Gelasio" pitchFamily="34" charset="-122"/>
                <a:cs typeface="Gelasio" pitchFamily="34" charset="-120"/>
              </a:rPr>
              <a:t>Occasion &amp; Budget</a:t>
            </a:r>
            <a:endParaRPr lang="en-US" sz="2000" dirty="0"/>
          </a:p>
        </p:txBody>
      </p:sp>
      <p:sp>
        <p:nvSpPr>
          <p:cNvPr id="15" name="Text 8"/>
          <p:cNvSpPr/>
          <p:nvPr/>
        </p:nvSpPr>
        <p:spPr>
          <a:xfrm>
            <a:off x="10211276" y="6366272"/>
            <a:ext cx="3705463" cy="1304925"/>
          </a:xfrm>
          <a:prstGeom prst="rect">
            <a:avLst/>
          </a:prstGeom>
          <a:noFill/>
          <a:ln/>
        </p:spPr>
        <p:txBody>
          <a:bodyPr wrap="square" lIns="0" tIns="0" rIns="0" bIns="0" rtlCol="0" anchor="t"/>
          <a:lstStyle/>
          <a:p>
            <a:pPr marL="0" indent="0" algn="l">
              <a:lnSpc>
                <a:spcPts val="2550"/>
              </a:lnSpc>
              <a:buNone/>
            </a:pPr>
            <a:r>
              <a:rPr lang="en-US" sz="1600" dirty="0">
                <a:solidFill>
                  <a:srgbClr val="C9C2C0"/>
                </a:solidFill>
                <a:latin typeface="Gelasio" pitchFamily="34" charset="0"/>
                <a:ea typeface="Gelasio" pitchFamily="34" charset="-122"/>
                <a:cs typeface="Gelasio" pitchFamily="34" charset="-120"/>
              </a:rPr>
              <a:t>Tailoring recommendations to specific occasions and budget constraints, ensuring an appropriate and enjoyable experience.</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5330" y="779621"/>
            <a:ext cx="7673340" cy="1313259"/>
          </a:xfrm>
          <a:prstGeom prst="rect">
            <a:avLst/>
          </a:prstGeom>
          <a:noFill/>
          <a:ln/>
        </p:spPr>
        <p:txBody>
          <a:bodyPr wrap="square" lIns="0" tIns="0" rIns="0" bIns="0" rtlCol="0" anchor="t"/>
          <a:lstStyle/>
          <a:p>
            <a:pPr marL="0" indent="0">
              <a:lnSpc>
                <a:spcPts val="5150"/>
              </a:lnSpc>
              <a:buNone/>
            </a:pPr>
            <a:r>
              <a:rPr lang="en-US" sz="4100" dirty="0">
                <a:solidFill>
                  <a:srgbClr val="D8B6A4"/>
                </a:solidFill>
                <a:latin typeface="Gelasio" pitchFamily="34" charset="0"/>
                <a:ea typeface="Gelasio" pitchFamily="34" charset="-122"/>
                <a:cs typeface="Gelasio" pitchFamily="34" charset="-120"/>
              </a:rPr>
              <a:t>Enhancing the Wine Tasting Experience</a:t>
            </a:r>
            <a:endParaRPr lang="en-US" sz="4100" dirty="0"/>
          </a:p>
        </p:txBody>
      </p:sp>
      <p:pic>
        <p:nvPicPr>
          <p:cNvPr id="4" name="Image 1" descr="preencoded.png"/>
          <p:cNvPicPr>
            <a:picLocks noChangeAspect="1"/>
          </p:cNvPicPr>
          <p:nvPr/>
        </p:nvPicPr>
        <p:blipFill>
          <a:blip r:embed="rId4"/>
          <a:stretch>
            <a:fillRect/>
          </a:stretch>
        </p:blipFill>
        <p:spPr>
          <a:xfrm>
            <a:off x="735330" y="2407920"/>
            <a:ext cx="1050488" cy="1680686"/>
          </a:xfrm>
          <a:prstGeom prst="rect">
            <a:avLst/>
          </a:prstGeom>
        </p:spPr>
      </p:pic>
      <p:sp>
        <p:nvSpPr>
          <p:cNvPr id="5" name="Text 1"/>
          <p:cNvSpPr/>
          <p:nvPr/>
        </p:nvSpPr>
        <p:spPr>
          <a:xfrm>
            <a:off x="2100858" y="2617946"/>
            <a:ext cx="2840236" cy="328255"/>
          </a:xfrm>
          <a:prstGeom prst="rect">
            <a:avLst/>
          </a:prstGeom>
          <a:noFill/>
          <a:ln/>
        </p:spPr>
        <p:txBody>
          <a:bodyPr wrap="none" lIns="0" tIns="0" rIns="0" bIns="0" rtlCol="0" anchor="t"/>
          <a:lstStyle/>
          <a:p>
            <a:pPr marL="0" indent="0" algn="l">
              <a:lnSpc>
                <a:spcPts val="2550"/>
              </a:lnSpc>
              <a:buNone/>
            </a:pPr>
            <a:r>
              <a:rPr lang="en-US" sz="2050" dirty="0">
                <a:solidFill>
                  <a:srgbClr val="C9C2C0"/>
                </a:solidFill>
                <a:latin typeface="Gelasio" pitchFamily="34" charset="0"/>
                <a:ea typeface="Gelasio" pitchFamily="34" charset="-122"/>
                <a:cs typeface="Gelasio" pitchFamily="34" charset="-120"/>
              </a:rPr>
              <a:t>Pre-Tasting Information</a:t>
            </a:r>
            <a:endParaRPr lang="en-US" sz="2050" dirty="0"/>
          </a:p>
        </p:txBody>
      </p:sp>
      <p:sp>
        <p:nvSpPr>
          <p:cNvPr id="6" name="Text 2"/>
          <p:cNvSpPr/>
          <p:nvPr/>
        </p:nvSpPr>
        <p:spPr>
          <a:xfrm>
            <a:off x="2100858" y="3072170"/>
            <a:ext cx="6307812" cy="672465"/>
          </a:xfrm>
          <a:prstGeom prst="rect">
            <a:avLst/>
          </a:prstGeom>
          <a:noFill/>
          <a:ln/>
        </p:spPr>
        <p:txBody>
          <a:bodyPr wrap="square" lIns="0" tIns="0" rIns="0" bIns="0" rtlCol="0" anchor="t"/>
          <a:lstStyle/>
          <a:p>
            <a:pPr marL="0" indent="0" algn="l">
              <a:lnSpc>
                <a:spcPts val="2600"/>
              </a:lnSpc>
              <a:buNone/>
            </a:pPr>
            <a:r>
              <a:rPr lang="en-US" sz="1650" dirty="0">
                <a:solidFill>
                  <a:srgbClr val="C9C2C0"/>
                </a:solidFill>
                <a:latin typeface="Gelasio" pitchFamily="34" charset="0"/>
                <a:ea typeface="Gelasio" pitchFamily="34" charset="-122"/>
                <a:cs typeface="Gelasio" pitchFamily="34" charset="-120"/>
              </a:rPr>
              <a:t>Providing detailed information about the wine's origin, grape variety, and expected tasting notes, enhancing anticipation.</a:t>
            </a:r>
            <a:endParaRPr lang="en-US" sz="1650" dirty="0"/>
          </a:p>
        </p:txBody>
      </p:sp>
      <p:pic>
        <p:nvPicPr>
          <p:cNvPr id="7" name="Image 2" descr="preencoded.png"/>
          <p:cNvPicPr>
            <a:picLocks noChangeAspect="1"/>
          </p:cNvPicPr>
          <p:nvPr/>
        </p:nvPicPr>
        <p:blipFill>
          <a:blip r:embed="rId5"/>
          <a:stretch>
            <a:fillRect/>
          </a:stretch>
        </p:blipFill>
        <p:spPr>
          <a:xfrm>
            <a:off x="735330" y="4088606"/>
            <a:ext cx="1050488" cy="1680686"/>
          </a:xfrm>
          <a:prstGeom prst="rect">
            <a:avLst/>
          </a:prstGeom>
        </p:spPr>
      </p:pic>
      <p:sp>
        <p:nvSpPr>
          <p:cNvPr id="8" name="Text 3"/>
          <p:cNvSpPr/>
          <p:nvPr/>
        </p:nvSpPr>
        <p:spPr>
          <a:xfrm>
            <a:off x="2100858" y="4298633"/>
            <a:ext cx="2626162" cy="328255"/>
          </a:xfrm>
          <a:prstGeom prst="rect">
            <a:avLst/>
          </a:prstGeom>
          <a:noFill/>
          <a:ln/>
        </p:spPr>
        <p:txBody>
          <a:bodyPr wrap="none" lIns="0" tIns="0" rIns="0" bIns="0" rtlCol="0" anchor="t"/>
          <a:lstStyle/>
          <a:p>
            <a:pPr marL="0" indent="0" algn="l">
              <a:lnSpc>
                <a:spcPts val="2550"/>
              </a:lnSpc>
              <a:buNone/>
            </a:pPr>
            <a:r>
              <a:rPr lang="en-US" sz="2050" dirty="0">
                <a:solidFill>
                  <a:srgbClr val="C9C2C0"/>
                </a:solidFill>
                <a:latin typeface="Gelasio" pitchFamily="34" charset="0"/>
                <a:ea typeface="Gelasio" pitchFamily="34" charset="-122"/>
                <a:cs typeface="Gelasio" pitchFamily="34" charset="-120"/>
              </a:rPr>
              <a:t>Guided Exploration</a:t>
            </a:r>
            <a:endParaRPr lang="en-US" sz="2050" dirty="0"/>
          </a:p>
        </p:txBody>
      </p:sp>
      <p:sp>
        <p:nvSpPr>
          <p:cNvPr id="9" name="Text 4"/>
          <p:cNvSpPr/>
          <p:nvPr/>
        </p:nvSpPr>
        <p:spPr>
          <a:xfrm>
            <a:off x="2100858" y="4752856"/>
            <a:ext cx="6307812" cy="672465"/>
          </a:xfrm>
          <a:prstGeom prst="rect">
            <a:avLst/>
          </a:prstGeom>
          <a:noFill/>
          <a:ln/>
        </p:spPr>
        <p:txBody>
          <a:bodyPr wrap="square" lIns="0" tIns="0" rIns="0" bIns="0" rtlCol="0" anchor="t"/>
          <a:lstStyle/>
          <a:p>
            <a:pPr marL="0" indent="0" algn="l">
              <a:lnSpc>
                <a:spcPts val="2600"/>
              </a:lnSpc>
              <a:buNone/>
            </a:pPr>
            <a:r>
              <a:rPr lang="en-US" sz="1650" dirty="0">
                <a:solidFill>
                  <a:srgbClr val="C9C2C0"/>
                </a:solidFill>
                <a:latin typeface="Gelasio" pitchFamily="34" charset="0"/>
                <a:ea typeface="Gelasio" pitchFamily="34" charset="-122"/>
                <a:cs typeface="Gelasio" pitchFamily="34" charset="-120"/>
              </a:rPr>
              <a:t>Offering insights on specific aromas and flavors to guide the tasting, fostering a deeper understanding and appreciation.</a:t>
            </a:r>
            <a:endParaRPr lang="en-US" sz="1650" dirty="0"/>
          </a:p>
        </p:txBody>
      </p:sp>
      <p:pic>
        <p:nvPicPr>
          <p:cNvPr id="10" name="Image 3" descr="preencoded.png"/>
          <p:cNvPicPr>
            <a:picLocks noChangeAspect="1"/>
          </p:cNvPicPr>
          <p:nvPr/>
        </p:nvPicPr>
        <p:blipFill>
          <a:blip r:embed="rId6"/>
          <a:stretch>
            <a:fillRect/>
          </a:stretch>
        </p:blipFill>
        <p:spPr>
          <a:xfrm>
            <a:off x="735330" y="5769293"/>
            <a:ext cx="1050488" cy="1680686"/>
          </a:xfrm>
          <a:prstGeom prst="rect">
            <a:avLst/>
          </a:prstGeom>
        </p:spPr>
      </p:pic>
      <p:sp>
        <p:nvSpPr>
          <p:cNvPr id="11" name="Text 5"/>
          <p:cNvSpPr/>
          <p:nvPr/>
        </p:nvSpPr>
        <p:spPr>
          <a:xfrm>
            <a:off x="2100858" y="5979319"/>
            <a:ext cx="2944058" cy="328255"/>
          </a:xfrm>
          <a:prstGeom prst="rect">
            <a:avLst/>
          </a:prstGeom>
          <a:noFill/>
          <a:ln/>
        </p:spPr>
        <p:txBody>
          <a:bodyPr wrap="none" lIns="0" tIns="0" rIns="0" bIns="0" rtlCol="0" anchor="t"/>
          <a:lstStyle/>
          <a:p>
            <a:pPr marL="0" indent="0" algn="l">
              <a:lnSpc>
                <a:spcPts val="2550"/>
              </a:lnSpc>
              <a:buNone/>
            </a:pPr>
            <a:r>
              <a:rPr lang="en-US" sz="2050" dirty="0">
                <a:solidFill>
                  <a:srgbClr val="C9C2C0"/>
                </a:solidFill>
                <a:latin typeface="Gelasio" pitchFamily="34" charset="0"/>
                <a:ea typeface="Gelasio" pitchFamily="34" charset="-122"/>
                <a:cs typeface="Gelasio" pitchFamily="34" charset="-120"/>
              </a:rPr>
              <a:t>Food Pairing Suggestions</a:t>
            </a:r>
            <a:endParaRPr lang="en-US" sz="2050" dirty="0"/>
          </a:p>
        </p:txBody>
      </p:sp>
      <p:sp>
        <p:nvSpPr>
          <p:cNvPr id="12" name="Text 6"/>
          <p:cNvSpPr/>
          <p:nvPr/>
        </p:nvSpPr>
        <p:spPr>
          <a:xfrm>
            <a:off x="2100858" y="6433542"/>
            <a:ext cx="6307812" cy="672465"/>
          </a:xfrm>
          <a:prstGeom prst="rect">
            <a:avLst/>
          </a:prstGeom>
          <a:noFill/>
          <a:ln/>
        </p:spPr>
        <p:txBody>
          <a:bodyPr wrap="square" lIns="0" tIns="0" rIns="0" bIns="0" rtlCol="0" anchor="t"/>
          <a:lstStyle/>
          <a:p>
            <a:pPr marL="0" indent="0" algn="l">
              <a:lnSpc>
                <a:spcPts val="2600"/>
              </a:lnSpc>
              <a:buNone/>
            </a:pPr>
            <a:r>
              <a:rPr lang="en-US" sz="1650" dirty="0">
                <a:solidFill>
                  <a:srgbClr val="C9C2C0"/>
                </a:solidFill>
                <a:latin typeface="Gelasio" pitchFamily="34" charset="0"/>
                <a:ea typeface="Gelasio" pitchFamily="34" charset="-122"/>
                <a:cs typeface="Gelasio" pitchFamily="34" charset="-120"/>
              </a:rPr>
              <a:t>Recommending complementary food pairings to enhance the wine's flavors and create a harmonious culinary experience.</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463534"/>
            <a:ext cx="9448205" cy="708779"/>
          </a:xfrm>
          <a:prstGeom prst="rect">
            <a:avLst/>
          </a:prstGeom>
          <a:noFill/>
          <a:ln/>
        </p:spPr>
        <p:txBody>
          <a:bodyPr wrap="none" lIns="0" tIns="0" rIns="0" bIns="0" rtlCol="0" anchor="t"/>
          <a:lstStyle/>
          <a:p>
            <a:pPr marL="0" indent="0">
              <a:lnSpc>
                <a:spcPts val="5550"/>
              </a:lnSpc>
              <a:buNone/>
            </a:pPr>
            <a:r>
              <a:rPr lang="en-US" sz="4450" dirty="0">
                <a:solidFill>
                  <a:srgbClr val="D8B6A4"/>
                </a:solidFill>
                <a:latin typeface="Gelasio" pitchFamily="34" charset="0"/>
                <a:ea typeface="Gelasio" pitchFamily="34" charset="-122"/>
                <a:cs typeface="Gelasio" pitchFamily="34" charset="-120"/>
              </a:rPr>
              <a:t>Conclusion and Future Developments</a:t>
            </a:r>
            <a:endParaRPr lang="en-US" sz="4450" dirty="0"/>
          </a:p>
        </p:txBody>
      </p:sp>
      <p:sp>
        <p:nvSpPr>
          <p:cNvPr id="4" name="Text 1"/>
          <p:cNvSpPr/>
          <p:nvPr/>
        </p:nvSpPr>
        <p:spPr>
          <a:xfrm>
            <a:off x="793790" y="5512475"/>
            <a:ext cx="13042821" cy="1088708"/>
          </a:xfrm>
          <a:prstGeom prst="rect">
            <a:avLst/>
          </a:prstGeom>
          <a:noFill/>
          <a:ln/>
        </p:spPr>
        <p:txBody>
          <a:bodyPr wrap="square" lIns="0" tIns="0" rIns="0" bIns="0" rtlCol="0" anchor="t"/>
          <a:lstStyle/>
          <a:p>
            <a:pPr marL="0" indent="0">
              <a:lnSpc>
                <a:spcPts val="2850"/>
              </a:lnSpc>
              <a:buNone/>
            </a:pPr>
            <a:r>
              <a:rPr lang="en-US" sz="1750" dirty="0">
                <a:solidFill>
                  <a:srgbClr val="C9C2C0"/>
                </a:solidFill>
                <a:latin typeface="Gelasio" pitchFamily="34" charset="0"/>
                <a:ea typeface="Gelasio" pitchFamily="34" charset="-122"/>
                <a:cs typeface="Gelasio" pitchFamily="34" charset="-120"/>
              </a:rPr>
              <a:t>Wine prediction is revolutionizing the wine industry, offering a scientific approach to understanding and appreciating its diverse flavors and nuances. The future holds even more exciting possibilities, including the development of personalized wine experiences powered by artificial intelligence and augmented reality.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614</Words>
  <Application>Microsoft Office PowerPoint</Application>
  <PresentationFormat>Custom</PresentationFormat>
  <Paragraphs>69</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Gelasio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Vaibhav Gautam</cp:lastModifiedBy>
  <cp:revision>1</cp:revision>
  <dcterms:created xsi:type="dcterms:W3CDTF">2024-09-16T13:43:15Z</dcterms:created>
  <dcterms:modified xsi:type="dcterms:W3CDTF">2025-03-07T05:07:57Z</dcterms:modified>
</cp:coreProperties>
</file>